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617220"/>
            <a:ext cx="54864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FFFF"/>
                </a:solidFill>
              </a:rPr>
              <a:t>Nuqta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1828800" y="1131570"/>
            <a:ext cx="5486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94A3B8"/>
                </a:solidFill>
              </a:rPr>
              <a:t>Search. Save. Earn.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1371600" y="1491615"/>
            <a:ext cx="6400800" cy="514350"/>
          </a:xfrm>
          <a:prstGeom prst="rect">
            <a:avLst/>
          </a:prstGeom>
          <a:solidFill>
            <a:srgbClr val="C9A227">
              <a:alpha val="80000"/>
            </a:srgbClr>
          </a:solidFill>
          <a:ln w="25400">
            <a:solidFill>
              <a:srgbClr val="C9A22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0" y="154305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9A227"/>
                </a:solidFill>
              </a:rPr>
              <a:t>10% Offline Cashback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371600" y="1851660"/>
            <a:ext cx="640080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CBD5E1"/>
                </a:solidFill>
              </a:rPr>
              <a:t>5× vs Cards  •  Instant  •  No Credit Check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1097280" y="2366010"/>
            <a:ext cx="3108960" cy="668655"/>
          </a:xfrm>
          <a:prstGeom prst="rect">
            <a:avLst/>
          </a:prstGeom>
          <a:solidFill>
            <a:srgbClr val="1E293B">
              <a:alpha val="20000"/>
            </a:srgbClr>
          </a:solidFill>
          <a:ln w="19050">
            <a:solidFill>
              <a:srgbClr val="C9A2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97280" y="2417445"/>
            <a:ext cx="3108960" cy="56578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4A3B8"/>
                </a:solidFill>
              </a:rPr>
              <a:t>Raise
</a:t>
            </a:r>
            <a:pPr algn="ctr" indent="0" marL="0">
              <a:buNone/>
            </a:pPr>
            <a:r>
              <a:rPr lang="en-US" sz="2200" b="1" dirty="0">
                <a:solidFill>
                  <a:srgbClr val="C9A227"/>
                </a:solidFill>
              </a:rPr>
              <a:t>$500K
</a:t>
            </a:r>
            <a:pPr algn="ctr" indent="0" marL="0">
              <a:buNone/>
            </a:pPr>
            <a:r>
              <a:rPr lang="en-US" sz="700" dirty="0">
                <a:solidFill>
                  <a:srgbClr val="64748B"/>
                </a:solidFill>
              </a:rPr>
              <a:t>Pre-Seed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4937760" y="2366010"/>
            <a:ext cx="3108960" cy="668655"/>
          </a:xfrm>
          <a:prstGeom prst="rect">
            <a:avLst/>
          </a:prstGeom>
          <a:solidFill>
            <a:srgbClr val="1E293B">
              <a:alpha val="20000"/>
            </a:srgbClr>
          </a:solidFill>
          <a:ln w="19050">
            <a:solidFill>
              <a:srgbClr val="C9A22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37760" y="2417445"/>
            <a:ext cx="3108960" cy="56578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4A3B8"/>
                </a:solidFill>
              </a:rPr>
              <a:t>TAM
</a:t>
            </a:r>
            <a:pPr algn="ctr" indent="0" marL="0">
              <a:buNone/>
            </a:pPr>
            <a:r>
              <a:rPr lang="en-US" sz="2200" b="1" dirty="0">
                <a:solidFill>
                  <a:srgbClr val="C9A227"/>
                </a:solidFill>
              </a:rPr>
              <a:t>$150B
</a:t>
            </a:r>
            <a:pPr algn="ctr" indent="0" marL="0">
              <a:buNone/>
            </a:pPr>
            <a:r>
              <a:rPr lang="en-US" sz="700" dirty="0">
                <a:solidFill>
                  <a:srgbClr val="64748B"/>
                </a:solidFill>
              </a:rPr>
              <a:t>GCC Market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1097280" y="3188970"/>
            <a:ext cx="3108960" cy="668655"/>
          </a:xfrm>
          <a:prstGeom prst="rect">
            <a:avLst/>
          </a:prstGeom>
          <a:solidFill>
            <a:srgbClr val="1E293B">
              <a:alpha val="20000"/>
            </a:srgbClr>
          </a:solidFill>
          <a:ln w="19050">
            <a:solidFill>
              <a:srgbClr val="C9A22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97280" y="3240405"/>
            <a:ext cx="3108960" cy="56578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4A3B8"/>
                </a:solidFill>
              </a:rPr>
              <a:t>↓ CAC
</a:t>
            </a:r>
            <a:pPr algn="ctr" indent="0" marL="0">
              <a:buNone/>
            </a:pPr>
            <a:r>
              <a:rPr lang="en-US" sz="2200" b="1" dirty="0">
                <a:solidFill>
                  <a:srgbClr val="C9A227"/>
                </a:solidFill>
              </a:rPr>
              <a:t>75-85%
</a:t>
            </a:r>
            <a:pPr algn="ctr" indent="0" marL="0">
              <a:buNone/>
            </a:pPr>
            <a:r>
              <a:rPr lang="en-US" sz="700" dirty="0">
                <a:solidFill>
                  <a:srgbClr val="64748B"/>
                </a:solidFill>
              </a:rPr>
              <a:t>Merchant Savings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4937760" y="3188970"/>
            <a:ext cx="3108960" cy="668655"/>
          </a:xfrm>
          <a:prstGeom prst="rect">
            <a:avLst/>
          </a:prstGeom>
          <a:solidFill>
            <a:srgbClr val="1E293B">
              <a:alpha val="20000"/>
            </a:srgbClr>
          </a:solidFill>
          <a:ln w="19050">
            <a:solidFill>
              <a:srgbClr val="C9A22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37760" y="3240405"/>
            <a:ext cx="3108960" cy="56578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4A3B8"/>
                </a:solidFill>
              </a:rPr>
              <a:t>2026
</a:t>
            </a:r>
            <a:pPr algn="ctr" indent="0" marL="0">
              <a:buNone/>
            </a:pPr>
            <a:r>
              <a:rPr lang="en-US" sz="2200" b="1" dirty="0">
                <a:solidFill>
                  <a:srgbClr val="C9A227"/>
                </a:solidFill>
              </a:rPr>
              <a:t>Q1
</a:t>
            </a:r>
            <a:pPr algn="ctr" indent="0" marL="0">
              <a:buNone/>
            </a:pPr>
            <a:r>
              <a:rPr lang="en-US" sz="700" dirty="0">
                <a:solidFill>
                  <a:srgbClr val="64748B"/>
                </a:solidFill>
              </a:rPr>
              <a:t>Launch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1371600" y="4114800"/>
            <a:ext cx="6400800" cy="257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9A227"/>
                </a:solidFill>
              </a:rPr>
              <a:t>Rewards-Led Commerce Intelligence Platform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371600" y="4474845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00000"/>
                </a:solidFill>
              </a:rPr>
              <a:t>📧 </a:t>
            </a:r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rejaul@nuqtapp.com
</a:t>
            </a:r>
            <a:pPr algn="ctr" indent="0" marL="0">
              <a:buNone/>
            </a:pPr>
            <a:r>
              <a:rPr lang="en-US" sz="900" dirty="0">
                <a:solidFill>
                  <a:srgbClr val="000000"/>
                </a:solidFill>
              </a:rPr>
              <a:t>📍 </a:t>
            </a:r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Dubai, UAE  •  </a:t>
            </a:r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Available 24/7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5740"/>
            <a:ext cx="8229600" cy="257175"/>
          </a:xfrm>
          <a:prstGeom prst="rect">
            <a:avLst/>
          </a:prstGeom>
          <a:solidFill>
            <a:srgbClr val="EF4444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THE PROBLEM</a:t>
            </a:r>
            <a:endParaRPr lang="en-US" sz="1100" dirty="0"/>
          </a:p>
        </p:txBody>
      </p:sp>
      <p:sp>
        <p:nvSpPr>
          <p:cNvPr id="3" name="Shape 1"/>
          <p:cNvSpPr/>
          <p:nvPr/>
        </p:nvSpPr>
        <p:spPr>
          <a:xfrm>
            <a:off x="914400" y="565785"/>
            <a:ext cx="7315200" cy="411480"/>
          </a:xfrm>
          <a:prstGeom prst="rect">
            <a:avLst/>
          </a:prstGeom>
          <a:solidFill>
            <a:srgbClr val="EF4444">
              <a:alpha val="90000"/>
            </a:srgbClr>
          </a:solidFill>
          <a:ln w="25400">
            <a:solidFill>
              <a:srgbClr val="EF444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617220"/>
            <a:ext cx="73152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F4444"/>
                </a:solidFill>
              </a:rPr>
              <a:t>AED 2.4B Wasted Annually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914400" y="1080135"/>
            <a:ext cx="73152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</a:rPr>
              <a:t>UAE shoppers lose AED 684 per person yearly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731520" y="1440180"/>
            <a:ext cx="768096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A1628"/>
                </a:solidFill>
              </a:rPr>
              <a:t>User Pain Points: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914400" y="1748790"/>
            <a:ext cx="7315200" cy="462915"/>
          </a:xfrm>
          <a:prstGeom prst="rect">
            <a:avLst/>
          </a:prstGeom>
          <a:solidFill>
            <a:srgbClr val="FFFFFF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97280" y="1800225"/>
            <a:ext cx="694944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F4444"/>
                </a:solidFill>
              </a:rPr>
              <a:t>73% </a:t>
            </a:r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</a:rPr>
              <a:t>Overpay for products
</a:t>
            </a:r>
            <a:pPr algn="ctr" indent="0" marL="0">
              <a:buNone/>
            </a:pPr>
            <a:r>
              <a:rPr lang="en-US" sz="700" i="1" dirty="0">
                <a:solidFill>
                  <a:srgbClr val="64748B"/>
                </a:solidFill>
              </a:rPr>
              <a:t>No real-time price comparison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914400" y="2263140"/>
            <a:ext cx="7315200" cy="462915"/>
          </a:xfrm>
          <a:prstGeom prst="rect">
            <a:avLst/>
          </a:prstGeom>
          <a:solidFill>
            <a:srgbClr val="FFFFFF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2314575"/>
            <a:ext cx="694944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F4444"/>
                </a:solidFill>
              </a:rPr>
              <a:t>63% </a:t>
            </a:r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</a:rPr>
              <a:t>Rewards unclaimed
</a:t>
            </a:r>
            <a:pPr algn="ctr" indent="0" marL="0">
              <a:buNone/>
            </a:pPr>
            <a:r>
              <a:rPr lang="en-US" sz="700" i="1" dirty="0">
                <a:solidFill>
                  <a:srgbClr val="64748B"/>
                </a:solidFill>
              </a:rPr>
              <a:t>Too complex to redeem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914400" y="2777490"/>
            <a:ext cx="7315200" cy="462915"/>
          </a:xfrm>
          <a:prstGeom prst="rect">
            <a:avLst/>
          </a:prstGeom>
          <a:solidFill>
            <a:srgbClr val="FFFFFF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97280" y="2828925"/>
            <a:ext cx="694944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F4444"/>
                </a:solidFill>
              </a:rPr>
              <a:t>80% </a:t>
            </a:r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</a:rPr>
              <a:t>No comparison tools
</a:t>
            </a:r>
            <a:pPr algn="ctr" indent="0" marL="0">
              <a:buNone/>
            </a:pPr>
            <a:r>
              <a:rPr lang="en-US" sz="700" i="1" dirty="0">
                <a:solidFill>
                  <a:srgbClr val="64748B"/>
                </a:solidFill>
              </a:rPr>
              <a:t>Rely on Google searches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731520" y="3394710"/>
            <a:ext cx="768096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A1628"/>
                </a:solidFill>
              </a:rPr>
              <a:t>Merchant Pain: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914400" y="3651885"/>
            <a:ext cx="7315200" cy="514350"/>
          </a:xfrm>
          <a:prstGeom prst="rect">
            <a:avLst/>
          </a:prstGeom>
          <a:solidFill>
            <a:srgbClr val="F97316">
              <a:alpha val="90000"/>
            </a:srgbClr>
          </a:solidFill>
          <a:ln w="25400">
            <a:solidFill>
              <a:srgbClr val="F9731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97280" y="3703320"/>
            <a:ext cx="6949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7316"/>
                </a:solidFill>
              </a:rPr>
              <a:t>-30% Margin Impact
</a:t>
            </a:r>
            <a:pPr algn="ctr"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CAC crisis eating profitability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914400" y="4320540"/>
            <a:ext cx="7315200" cy="51435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97280" y="4371975"/>
            <a:ext cx="6949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💸 Zero ROI Visibility
</a:t>
            </a:r>
            <a:pPr algn="ctr" indent="0" marL="0">
              <a:buNone/>
            </a:pPr>
            <a:r>
              <a:rPr lang="en-US" sz="700" dirty="0">
                <a:solidFill>
                  <a:srgbClr val="E2E8F0"/>
                </a:solidFill>
              </a:rPr>
              <a:t>Merchants spend blindly on Google Ads &amp; Meta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5740"/>
            <a:ext cx="8229600" cy="257175"/>
          </a:xfrm>
          <a:prstGeom prst="rect">
            <a:avLst/>
          </a:prstGeom>
          <a:solidFill>
            <a:srgbClr val="3B82F6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MARKET &amp; INVESTMENT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65785"/>
            <a:ext cx="8229600" cy="257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B82F6"/>
                </a:solidFill>
              </a:rPr>
              <a:t>$150B GCC Market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925830"/>
            <a:ext cx="768096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334155"/>
                </a:solidFill>
              </a:rPr>
              <a:t>TAM: </a:t>
            </a:r>
            <a:pPr algn="l" indent="0" marL="0">
              <a:buNone/>
            </a:pPr>
            <a:r>
              <a:rPr lang="en-US" sz="1000" b="1" dirty="0">
                <a:solidFill>
                  <a:srgbClr val="3B82F6"/>
                </a:solidFill>
              </a:rPr>
              <a:t>$150B </a:t>
            </a:r>
            <a:pPr algn="l" indent="0" marL="0">
              <a:buNone/>
            </a:pPr>
            <a:r>
              <a:rPr lang="en-US" sz="700" dirty="0">
                <a:solidFill>
                  <a:srgbClr val="64748B"/>
                </a:solidFill>
              </a:rPr>
              <a:t>GCC Offline Retail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" y="1157288"/>
            <a:ext cx="768096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334155"/>
                </a:solidFill>
              </a:rPr>
              <a:t>SAM: </a:t>
            </a:r>
            <a:pPr algn="l" indent="0" marL="0">
              <a:buNone/>
            </a:pPr>
            <a:r>
              <a:rPr lang="en-US" sz="1000" b="1" dirty="0">
                <a:solidFill>
                  <a:srgbClr val="A855F7"/>
                </a:solidFill>
              </a:rPr>
              <a:t>$85B </a:t>
            </a:r>
            <a:pPr algn="l" indent="0" marL="0">
              <a:buNone/>
            </a:pPr>
            <a:r>
              <a:rPr lang="en-US" sz="700" dirty="0">
                <a:solidFill>
                  <a:srgbClr val="64748B"/>
                </a:solidFill>
              </a:rPr>
              <a:t>UAE + KSA Focus Markets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731520" y="1388745"/>
            <a:ext cx="768096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334155"/>
                </a:solidFill>
              </a:rPr>
              <a:t>SOM: </a:t>
            </a:r>
            <a:pPr algn="l" indent="0" marL="0">
              <a:buNone/>
            </a:pPr>
            <a:r>
              <a:rPr lang="en-US" sz="1000" b="1" dirty="0">
                <a:solidFill>
                  <a:srgbClr val="10B981"/>
                </a:solidFill>
              </a:rPr>
              <a:t>$8.5B </a:t>
            </a:r>
            <a:pPr algn="l" indent="0" marL="0">
              <a:buNone/>
            </a:pPr>
            <a:r>
              <a:rPr lang="en-US" sz="700" dirty="0">
                <a:solidFill>
                  <a:srgbClr val="64748B"/>
                </a:solidFill>
              </a:rPr>
              <a:t>Year 1-3 Target (10%)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731520" y="1748790"/>
            <a:ext cx="768096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A1628"/>
                </a:solidFill>
              </a:rPr>
              <a:t>Go-to-Market Phases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31520" y="2005965"/>
            <a:ext cx="768096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C9A227"/>
                </a:solidFill>
              </a:rPr>
              <a:t>Q1 2026: </a:t>
            </a:r>
            <a:pPr algn="l" indent="0" marL="0">
              <a:buNone/>
            </a:pPr>
            <a:r>
              <a:rPr lang="en-US" sz="700" b="1" dirty="0">
                <a:solidFill>
                  <a:srgbClr val="334155"/>
                </a:solidFill>
              </a:rPr>
              <a:t>Dubai Mall Pilot </a:t>
            </a:r>
            <a:pPr algn="l" indent="0" marL="0">
              <a:buNone/>
            </a:pPr>
            <a:r>
              <a:rPr lang="en-US" sz="600" i="1" dirty="0">
                <a:solidFill>
                  <a:srgbClr val="64748B"/>
                </a:solidFill>
              </a:rPr>
              <a:t>(10 merchants, 1K users)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731520" y="2185988"/>
            <a:ext cx="768096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C9A227"/>
                </a:solidFill>
              </a:rPr>
              <a:t>Q2 2026: </a:t>
            </a:r>
            <a:pPr algn="l" indent="0" marL="0">
              <a:buNone/>
            </a:pPr>
            <a:r>
              <a:rPr lang="en-US" sz="700" b="1" dirty="0">
                <a:solidFill>
                  <a:srgbClr val="334155"/>
                </a:solidFill>
              </a:rPr>
              <a:t>Dubai Expansion </a:t>
            </a:r>
            <a:pPr algn="l" indent="0" marL="0">
              <a:buNone/>
            </a:pPr>
            <a:r>
              <a:rPr lang="en-US" sz="600" i="1" dirty="0">
                <a:solidFill>
                  <a:srgbClr val="64748B"/>
                </a:solidFill>
              </a:rPr>
              <a:t>(50 merchants, 5K users)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31520" y="2366010"/>
            <a:ext cx="768096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C9A227"/>
                </a:solidFill>
              </a:rPr>
              <a:t>Q3 2026: </a:t>
            </a:r>
            <a:pPr algn="l" indent="0" marL="0">
              <a:buNone/>
            </a:pPr>
            <a:r>
              <a:rPr lang="en-US" sz="700" b="1" dirty="0">
                <a:solidFill>
                  <a:srgbClr val="334155"/>
                </a:solidFill>
              </a:rPr>
              <a:t>UAE-wide </a:t>
            </a:r>
            <a:pPr algn="l" indent="0" marL="0">
              <a:buNone/>
            </a:pPr>
            <a:r>
              <a:rPr lang="en-US" sz="600" i="1" dirty="0">
                <a:solidFill>
                  <a:srgbClr val="64748B"/>
                </a:solidFill>
              </a:rPr>
              <a:t>(200 merchants, 20K users)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731520" y="2546033"/>
            <a:ext cx="768096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C9A227"/>
                </a:solidFill>
              </a:rPr>
              <a:t>Q4 2026: </a:t>
            </a:r>
            <a:pPr algn="l" indent="0" marL="0">
              <a:buNone/>
            </a:pPr>
            <a:r>
              <a:rPr lang="en-US" sz="700" b="1" dirty="0">
                <a:solidFill>
                  <a:srgbClr val="334155"/>
                </a:solidFill>
              </a:rPr>
              <a:t>GCC Launch </a:t>
            </a:r>
            <a:pPr algn="l" indent="0" marL="0">
              <a:buNone/>
            </a:pPr>
            <a:r>
              <a:rPr lang="en-US" sz="600" i="1" dirty="0">
                <a:solidFill>
                  <a:srgbClr val="64748B"/>
                </a:solidFill>
              </a:rPr>
              <a:t>(KSA + regional expansion)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731520" y="2777490"/>
            <a:ext cx="768096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A1628"/>
                </a:solidFill>
              </a:rPr>
              <a:t>Competitive Landscape</a:t>
            </a:r>
            <a:endParaRPr lang="en-US" sz="10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3034665"/>
          <a:ext cx="7680960" cy="720090"/>
        </p:xfrm>
        <a:graphic>
          <a:graphicData uri="http://schemas.openxmlformats.org/drawingml/2006/table">
            <a:tbl>
              <a:tblPr/>
              <a:tblGrid>
                <a:gridCol w="1920240"/>
                <a:gridCol w="1920240"/>
                <a:gridCol w="1920240"/>
                <a:gridCol w="1920240"/>
              </a:tblGrid>
              <a:tr h="18002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7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700" b="1" dirty="0">
                          <a:solidFill>
                            <a:srgbClr val="C9A227"/>
                          </a:solidFill>
                        </a:rPr>
                        <a:t>Nuqta</a:t>
                      </a:r>
                      <a:endParaRPr lang="en-US" sz="7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700" dirty="0">
                          <a:solidFill>
                            <a:srgbClr val="64748B"/>
                          </a:solidFill>
                        </a:rPr>
                        <a:t>Cards</a:t>
                      </a:r>
                      <a:endParaRPr lang="en-US" sz="7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700" dirty="0">
                          <a:solidFill>
                            <a:srgbClr val="64748B"/>
                          </a:solidFill>
                        </a:rPr>
                        <a:t>Smiles</a:t>
                      </a:r>
                      <a:endParaRPr lang="en-US" sz="7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002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700" dirty="0">
                          <a:solidFill>
                            <a:srgbClr val="334155"/>
                          </a:solidFill>
                        </a:rPr>
                        <a:t>Offline</a:t>
                      </a:r>
                      <a:endParaRPr lang="en-US" sz="7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2C55E"/>
                          </a:solidFill>
                        </a:rPr>
                        <a:t>✓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</a:rPr>
                        <a:t>×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</a:rPr>
                        <a:t>×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002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700" dirty="0">
                          <a:solidFill>
                            <a:srgbClr val="334155"/>
                          </a:solidFill>
                        </a:rPr>
                        <a:t>Universal</a:t>
                      </a:r>
                      <a:endParaRPr lang="en-US" sz="7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2C55E"/>
                          </a:solidFill>
                        </a:rPr>
                        <a:t>✓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EF4444"/>
                          </a:solidFill>
                        </a:rPr>
                        <a:t>×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22C55E"/>
                          </a:solidFill>
                        </a:rPr>
                        <a:t>✓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002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700" dirty="0">
                          <a:solidFill>
                            <a:srgbClr val="334155"/>
                          </a:solidFill>
                        </a:rPr>
                        <a:t>Cashback</a:t>
                      </a:r>
                      <a:endParaRPr lang="en-US" sz="7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700" b="1" dirty="0">
                          <a:solidFill>
                            <a:srgbClr val="C9A227"/>
                          </a:solidFill>
                        </a:rPr>
                        <a:t>10%</a:t>
                      </a:r>
                      <a:endParaRPr lang="en-US" sz="7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700" dirty="0">
                          <a:solidFill>
                            <a:srgbClr val="64748B"/>
                          </a:solidFill>
                        </a:rPr>
                        <a:t>2%</a:t>
                      </a:r>
                      <a:endParaRPr lang="en-US" sz="7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700" dirty="0">
                          <a:solidFill>
                            <a:srgbClr val="64748B"/>
                          </a:solidFill>
                        </a:rPr>
                        <a:t>Points</a:t>
                      </a:r>
                      <a:endParaRPr lang="en-US" sz="7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4" name="Text 11"/>
          <p:cNvSpPr/>
          <p:nvPr/>
        </p:nvSpPr>
        <p:spPr>
          <a:xfrm>
            <a:off x="731520" y="3857625"/>
            <a:ext cx="768096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A1628"/>
                </a:solidFill>
              </a:rPr>
              <a:t>Use of Funds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731520" y="4063365"/>
            <a:ext cx="7680960" cy="1285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3B82F6"/>
                </a:solidFill>
              </a:rPr>
              <a:t>40% </a:t>
            </a:r>
            <a:pPr algn="l" indent="0" marL="0">
              <a:buNone/>
            </a:pPr>
            <a:r>
              <a:rPr lang="en-US" sz="700" dirty="0">
                <a:solidFill>
                  <a:srgbClr val="334155"/>
                </a:solidFill>
              </a:rPr>
              <a:t>Product &amp; Tech </a:t>
            </a:r>
            <a:pPr algn="l" indent="0" marL="0">
              <a:buNone/>
            </a:pPr>
            <a:r>
              <a:rPr lang="en-US" sz="600" dirty="0">
                <a:solidFill>
                  <a:srgbClr val="64748B"/>
                </a:solidFill>
              </a:rPr>
              <a:t>($200K)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731520" y="4217670"/>
            <a:ext cx="7680960" cy="1285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10B981"/>
                </a:solidFill>
              </a:rPr>
              <a:t>35% </a:t>
            </a:r>
            <a:pPr algn="l" indent="0" marL="0">
              <a:buNone/>
            </a:pPr>
            <a:r>
              <a:rPr lang="en-US" sz="700" dirty="0">
                <a:solidFill>
                  <a:srgbClr val="334155"/>
                </a:solidFill>
              </a:rPr>
              <a:t>Marketing &amp; Growth </a:t>
            </a:r>
            <a:pPr algn="l" indent="0" marL="0">
              <a:buNone/>
            </a:pPr>
            <a:r>
              <a:rPr lang="en-US" sz="600" dirty="0">
                <a:solidFill>
                  <a:srgbClr val="64748B"/>
                </a:solidFill>
              </a:rPr>
              <a:t>($175K)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731520" y="4371975"/>
            <a:ext cx="7680960" cy="1285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A855F7"/>
                </a:solidFill>
              </a:rPr>
              <a:t>25% </a:t>
            </a:r>
            <a:pPr algn="l" indent="0" marL="0">
              <a:buNone/>
            </a:pPr>
            <a:r>
              <a:rPr lang="en-US" sz="700" dirty="0">
                <a:solidFill>
                  <a:srgbClr val="334155"/>
                </a:solidFill>
              </a:rPr>
              <a:t>Operations &amp; Legal </a:t>
            </a:r>
            <a:pPr algn="l" indent="0" marL="0">
              <a:buNone/>
            </a:pPr>
            <a:r>
              <a:rPr lang="en-US" sz="600" dirty="0">
                <a:solidFill>
                  <a:srgbClr val="64748B"/>
                </a:solidFill>
              </a:rPr>
              <a:t>($125K)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731520" y="4629150"/>
            <a:ext cx="7680960" cy="411480"/>
          </a:xfrm>
          <a:prstGeom prst="rect">
            <a:avLst/>
          </a:prstGeom>
          <a:solidFill>
            <a:srgbClr val="0A1628"/>
          </a:solidFill>
          <a:ln w="25400">
            <a:solidFill>
              <a:srgbClr val="C9A227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31520" y="4680585"/>
            <a:ext cx="768096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9A227"/>
                </a:solidFill>
              </a:rPr>
              <a:t>THE ASK: </a:t>
            </a:r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$500K Pre-Seed </a:t>
            </a:r>
            <a:pPr algn="ctr" indent="0" marL="0">
              <a:buNone/>
            </a:pPr>
            <a:r>
              <a:rPr lang="en-US" sz="700" dirty="0">
                <a:solidFill>
                  <a:srgbClr val="CBD5E1"/>
                </a:solidFill>
              </a:rPr>
              <a:t>• SAFE • $6M Cap • 20% Discount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411480"/>
            <a:ext cx="5486400" cy="308610"/>
          </a:xfrm>
          <a:prstGeom prst="rect">
            <a:avLst/>
          </a:prstGeom>
          <a:solidFill>
            <a:srgbClr val="A855F7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WHY NOW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925830"/>
            <a:ext cx="7315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A855F7"/>
                </a:solidFill>
              </a:rPr>
              <a:t>Perfect Timing Window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371600" y="1645920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📱 98% smartphone penetration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371600" y="210883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💳 Tap-to-pay everywhere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371600" y="2571750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💰 CAC crisis for merchants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371600" y="303466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🏆 UAE: Affluent early adopters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371600" y="3497580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⚡ 12-18mo first-mover advantage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371600" y="4217670"/>
            <a:ext cx="6400800" cy="411480"/>
          </a:xfrm>
          <a:prstGeom prst="rect">
            <a:avLst/>
          </a:prstGeom>
          <a:solidFill>
            <a:srgbClr val="10B981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Launch: Q1 2026 (30 days)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5740"/>
            <a:ext cx="8229600" cy="257175"/>
          </a:xfrm>
          <a:prstGeom prst="rect">
            <a:avLst/>
          </a:prstGeom>
          <a:solidFill>
            <a:srgbClr val="22C55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THE SOLUTION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65785"/>
            <a:ext cx="8229600" cy="257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2C55E"/>
                </a:solidFill>
              </a:rPr>
              <a:t>10% Instant Cashback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822960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</a:rPr>
              <a:t>5× more than credit cards, no credit check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31520" y="1080135"/>
            <a:ext cx="768096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A1628"/>
                </a:solidFill>
              </a:rPr>
              <a:t>3-Step User Journey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914400" y="1337310"/>
            <a:ext cx="7315200" cy="308610"/>
          </a:xfrm>
          <a:prstGeom prst="rect">
            <a:avLst/>
          </a:prstGeom>
          <a:solidFill>
            <a:srgbClr val="FFFFFF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97280" y="1388745"/>
            <a:ext cx="694944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C9A227"/>
                </a:solidFill>
              </a:rPr>
              <a:t>1. Search: </a:t>
            </a:r>
            <a:pPr algn="l"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Compare prices across stores nearby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914400" y="1697355"/>
            <a:ext cx="7315200" cy="308610"/>
          </a:xfrm>
          <a:prstGeom prst="rect">
            <a:avLst/>
          </a:prstGeom>
          <a:solidFill>
            <a:srgbClr val="FFFFFF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97280" y="1748790"/>
            <a:ext cx="694944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C9A227"/>
                </a:solidFill>
              </a:rPr>
              <a:t>2. Shop: </a:t>
            </a:r>
            <a:pPr algn="l"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Buy offline, show QR at checkout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914400" y="2057400"/>
            <a:ext cx="7315200" cy="308610"/>
          </a:xfrm>
          <a:prstGeom prst="rect">
            <a:avLst/>
          </a:prstGeom>
          <a:solidFill>
            <a:srgbClr val="FFFFFF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97280" y="2108835"/>
            <a:ext cx="694944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C9A227"/>
                </a:solidFill>
              </a:rPr>
              <a:t>3. Earn: </a:t>
            </a:r>
            <a:pPr algn="l"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Get 10% cashback instantly deposited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31520" y="2520315"/>
            <a:ext cx="768096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A1628"/>
                </a:solidFill>
              </a:rPr>
              <a:t>Revenue Split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914400" y="2726055"/>
            <a:ext cx="731520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00" dirty="0">
                <a:solidFill>
                  <a:srgbClr val="475569"/>
                </a:solidFill>
              </a:rPr>
              <a:t>Merchant pays 10% commission: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1097280" y="2931795"/>
            <a:ext cx="694944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3B82F6"/>
                </a:solidFill>
              </a:rPr>
              <a:t>5% </a:t>
            </a:r>
            <a:pPr algn="l"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User Cashback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097280" y="3137535"/>
            <a:ext cx="694944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A855F7"/>
                </a:solidFill>
              </a:rPr>
              <a:t>5% </a:t>
            </a:r>
            <a:pPr algn="l"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Social Referral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097280" y="3343275"/>
            <a:ext cx="694944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22C55E"/>
                </a:solidFill>
              </a:rPr>
              <a:t>5% </a:t>
            </a:r>
            <a:pPr algn="l"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Nuqta Revenue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731520" y="3651885"/>
            <a:ext cx="768096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A1628"/>
                </a:solidFill>
              </a:rPr>
              <a:t>Dual Coin System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914400" y="3909060"/>
            <a:ext cx="3474720" cy="411480"/>
          </a:xfrm>
          <a:prstGeom prst="rect">
            <a:avLst/>
          </a:prstGeom>
          <a:solidFill>
            <a:srgbClr val="C9A227">
              <a:alpha val="90000"/>
            </a:srgbClr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05840" y="3960495"/>
            <a:ext cx="329184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9A227"/>
                </a:solidFill>
              </a:rPr>
              <a:t>🪙 Gold Coins
</a:t>
            </a:r>
            <a:pPr algn="ctr" indent="0" marL="0">
              <a:buNone/>
            </a:pPr>
            <a:r>
              <a:rPr lang="en-US" sz="600" dirty="0">
                <a:solidFill>
                  <a:srgbClr val="334155"/>
                </a:solidFill>
              </a:rPr>
              <a:t>Universal, any merchant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4754880" y="3909060"/>
            <a:ext cx="3474720" cy="411480"/>
          </a:xfrm>
          <a:prstGeom prst="rect">
            <a:avLst/>
          </a:prstGeom>
          <a:solidFill>
            <a:srgbClr val="A855F7">
              <a:alpha val="90000"/>
            </a:srgbClr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3960495"/>
            <a:ext cx="329184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A855F7"/>
                </a:solidFill>
              </a:rPr>
              <a:t>💎 Merchant Coins
</a:t>
            </a:r>
            <a:pPr algn="ctr" indent="0" marL="0">
              <a:buNone/>
            </a:pPr>
            <a:r>
              <a:rPr lang="en-US" sz="600" dirty="0">
                <a:solidFill>
                  <a:srgbClr val="334155"/>
                </a:solidFill>
              </a:rPr>
              <a:t>Brand-specific loyalty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731520" y="4423410"/>
            <a:ext cx="768096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A1628"/>
                </a:solidFill>
              </a:rPr>
              <a:t>12-Month Projections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914400" y="4629150"/>
            <a:ext cx="73152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3B82F6"/>
                </a:solidFill>
              </a:rPr>
              <a:t>10K users </a:t>
            </a:r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</a:rPr>
              <a:t>• </a:t>
            </a:r>
            <a:pPr algn="ctr" indent="0" marL="0">
              <a:buNone/>
            </a:pPr>
            <a:r>
              <a:rPr lang="en-US" sz="700" b="1" dirty="0">
                <a:solidFill>
                  <a:srgbClr val="10B981"/>
                </a:solidFill>
              </a:rPr>
              <a:t>AED 9M GMV </a:t>
            </a:r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</a:rPr>
              <a:t>• </a:t>
            </a:r>
            <a:pPr algn="ctr" indent="0" marL="0">
              <a:buNone/>
            </a:pPr>
            <a:r>
              <a:rPr lang="en-US" sz="700" b="1" dirty="0">
                <a:solidFill>
                  <a:srgbClr val="22C55E"/>
                </a:solidFill>
              </a:rPr>
              <a:t>AED 450K Revenue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5740"/>
            <a:ext cx="8229600" cy="257175"/>
          </a:xfrm>
          <a:prstGeom prst="rect">
            <a:avLst/>
          </a:prstGeom>
          <a:solidFill>
            <a:srgbClr val="10B981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TRACTION &amp; TEAM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565785"/>
            <a:ext cx="768096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A1628"/>
                </a:solidFill>
              </a:rPr>
              <a:t>Current Traction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914400" y="822960"/>
            <a:ext cx="731520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2C55E"/>
                </a:solidFill>
              </a:rPr>
              <a:t>✓ </a:t>
            </a:r>
            <a:pPr algn="l" indent="0" marL="0">
              <a:buNone/>
            </a:pPr>
            <a:r>
              <a:rPr lang="en-US" sz="800" b="1" dirty="0">
                <a:solidFill>
                  <a:srgbClr val="1E293B"/>
                </a:solidFill>
              </a:rPr>
              <a:t>30+ Signed LOIs </a:t>
            </a:r>
            <a:pPr algn="l" indent="0" marL="0">
              <a:buNone/>
            </a:pPr>
            <a:r>
              <a:rPr lang="en-US" sz="600" i="1" dirty="0">
                <a:solidFill>
                  <a:srgbClr val="64748B"/>
                </a:solidFill>
              </a:rPr>
              <a:t>— Electronics, fashion, F&amp;B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914400" y="1028700"/>
            <a:ext cx="731520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2C55E"/>
                </a:solidFill>
              </a:rPr>
              <a:t>✓ </a:t>
            </a:r>
            <a:pPr algn="l" indent="0" marL="0">
              <a:buNone/>
            </a:pPr>
            <a:r>
              <a:rPr lang="en-US" sz="800" b="1" dirty="0">
                <a:solidFill>
                  <a:srgbClr val="1E293B"/>
                </a:solidFill>
              </a:rPr>
              <a:t>60+ Pipeline </a:t>
            </a:r>
            <a:pPr algn="l" indent="0" marL="0">
              <a:buNone/>
            </a:pPr>
            <a:r>
              <a:rPr lang="en-US" sz="600" i="1" dirty="0">
                <a:solidFill>
                  <a:srgbClr val="64748B"/>
                </a:solidFill>
              </a:rPr>
              <a:t>— Active merchant discussions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914400" y="1234440"/>
            <a:ext cx="731520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2C55E"/>
                </a:solidFill>
              </a:rPr>
              <a:t>✓ </a:t>
            </a:r>
            <a:pPr algn="l" indent="0" marL="0">
              <a:buNone/>
            </a:pPr>
            <a:r>
              <a:rPr lang="en-US" sz="800" b="1" dirty="0">
                <a:solidFill>
                  <a:srgbClr val="1E293B"/>
                </a:solidFill>
              </a:rPr>
              <a:t>95% MVP Complete </a:t>
            </a:r>
            <a:pPr algn="l" indent="0" marL="0">
              <a:buNone/>
            </a:pPr>
            <a:r>
              <a:rPr lang="en-US" sz="600" i="1" dirty="0">
                <a:solidFill>
                  <a:srgbClr val="64748B"/>
                </a:solidFill>
              </a:rPr>
              <a:t>— Live in 30 days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14400" y="1440180"/>
            <a:ext cx="731520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2C55E"/>
                </a:solidFill>
              </a:rPr>
              <a:t>✓ </a:t>
            </a:r>
            <a:pPr algn="l" indent="0" marL="0">
              <a:buNone/>
            </a:pPr>
            <a:r>
              <a:rPr lang="en-US" sz="800" b="1" dirty="0">
                <a:solidFill>
                  <a:srgbClr val="1E293B"/>
                </a:solidFill>
              </a:rPr>
              <a:t>Merchant NPS: 92 </a:t>
            </a:r>
            <a:pPr algn="l" indent="0" marL="0">
              <a:buNone/>
            </a:pPr>
            <a:r>
              <a:rPr lang="en-US" sz="600" i="1" dirty="0">
                <a:solidFill>
                  <a:srgbClr val="64748B"/>
                </a:solidFill>
              </a:rPr>
              <a:t>— "Game-changer for our CAC"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31520" y="1748790"/>
            <a:ext cx="768096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A1628"/>
                </a:solidFill>
              </a:rPr>
              <a:t>Founder &amp; Team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914400" y="2005965"/>
            <a:ext cx="7315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2057400"/>
            <a:ext cx="694944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A1628"/>
                </a:solidFill>
              </a:rPr>
              <a:t>Rejaul Karim </a:t>
            </a:r>
            <a:pPr algn="l" indent="0" marL="0">
              <a:buNone/>
            </a:pPr>
            <a:r>
              <a:rPr lang="en-US" sz="700" dirty="0">
                <a:solidFill>
                  <a:srgbClr val="475569"/>
                </a:solidFill>
              </a:rPr>
              <a:t>— Founder &amp; CEO
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188720" y="2263140"/>
            <a:ext cx="6766560" cy="1285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4155"/>
                </a:solidFill>
              </a:rPr>
              <a:t>• 10+ years building tech &amp; commerce platforms</a:t>
            </a:r>
            <a:endParaRPr lang="en-US" sz="600" dirty="0"/>
          </a:p>
        </p:txBody>
      </p:sp>
      <p:sp>
        <p:nvSpPr>
          <p:cNvPr id="12" name="Text 10"/>
          <p:cNvSpPr/>
          <p:nvPr/>
        </p:nvSpPr>
        <p:spPr>
          <a:xfrm>
            <a:off x="1188720" y="2391728"/>
            <a:ext cx="6766560" cy="1285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4155"/>
                </a:solidFill>
              </a:rPr>
              <a:t>• Scaled ecommerce products to 500K+ users</a:t>
            </a:r>
            <a:endParaRPr lang="en-US" sz="600" dirty="0"/>
          </a:p>
        </p:txBody>
      </p:sp>
      <p:sp>
        <p:nvSpPr>
          <p:cNvPr id="13" name="Text 11"/>
          <p:cNvSpPr/>
          <p:nvPr/>
        </p:nvSpPr>
        <p:spPr>
          <a:xfrm>
            <a:off x="1188720" y="2520315"/>
            <a:ext cx="6766560" cy="1285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4155"/>
                </a:solidFill>
              </a:rPr>
              <a:t>• Deep GCC market expertise &amp; merchant network</a:t>
            </a:r>
            <a:endParaRPr lang="en-US" sz="600" dirty="0"/>
          </a:p>
        </p:txBody>
      </p:sp>
      <p:sp>
        <p:nvSpPr>
          <p:cNvPr id="14" name="Text 12"/>
          <p:cNvSpPr/>
          <p:nvPr/>
        </p:nvSpPr>
        <p:spPr>
          <a:xfrm>
            <a:off x="1188720" y="2648903"/>
            <a:ext cx="6766560" cy="1285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4155"/>
                </a:solidFill>
              </a:rPr>
              <a:t>• Technical founder (full-stack + AI/ML)</a:t>
            </a:r>
            <a:endParaRPr lang="en-US" sz="600" dirty="0"/>
          </a:p>
        </p:txBody>
      </p:sp>
      <p:sp>
        <p:nvSpPr>
          <p:cNvPr id="15" name="Text 13"/>
          <p:cNvSpPr/>
          <p:nvPr/>
        </p:nvSpPr>
        <p:spPr>
          <a:xfrm>
            <a:off x="731520" y="2931795"/>
            <a:ext cx="768096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A1628"/>
                </a:solidFill>
              </a:rPr>
              <a:t>4 Competitive Moats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914400" y="3188970"/>
            <a:ext cx="731520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00" b="1" dirty="0">
                <a:solidFill>
                  <a:srgbClr val="0A1628"/>
                </a:solidFill>
              </a:rPr>
              <a:t>🌐 Network Effects: </a:t>
            </a:r>
            <a:pPr algn="l" indent="0" marL="0">
              <a:buNone/>
            </a:pPr>
            <a:r>
              <a:rPr lang="en-US" sz="600" dirty="0">
                <a:solidFill>
                  <a:srgbClr val="475569"/>
                </a:solidFill>
              </a:rPr>
              <a:t>More users → more merchants → more users</a:t>
            </a:r>
            <a:endParaRPr lang="en-US" sz="700" dirty="0"/>
          </a:p>
        </p:txBody>
      </p:sp>
      <p:sp>
        <p:nvSpPr>
          <p:cNvPr id="17" name="Text 15"/>
          <p:cNvSpPr/>
          <p:nvPr/>
        </p:nvSpPr>
        <p:spPr>
          <a:xfrm>
            <a:off x="914400" y="3394710"/>
            <a:ext cx="731520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00" b="1" dirty="0">
                <a:solidFill>
                  <a:srgbClr val="0A1628"/>
                </a:solidFill>
              </a:rPr>
              <a:t>📊 Data Moat: </a:t>
            </a:r>
            <a:pPr algn="l" indent="0" marL="0">
              <a:buNone/>
            </a:pPr>
            <a:r>
              <a:rPr lang="en-US" sz="600" dirty="0">
                <a:solidFill>
                  <a:srgbClr val="475569"/>
                </a:solidFill>
              </a:rPr>
              <a:t>Price &amp; behavior data = competitive intelligence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914400" y="3600450"/>
            <a:ext cx="731520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00" b="1" dirty="0">
                <a:solidFill>
                  <a:srgbClr val="0A1628"/>
                </a:solidFill>
              </a:rPr>
              <a:t>⚡ First-Mover: </a:t>
            </a:r>
            <a:pPr algn="l" indent="0" marL="0">
              <a:buNone/>
            </a:pPr>
            <a:r>
              <a:rPr lang="en-US" sz="600" dirty="0">
                <a:solidFill>
                  <a:srgbClr val="475569"/>
                </a:solidFill>
              </a:rPr>
              <a:t>12-18 month head start in GCC market</a:t>
            </a:r>
            <a:endParaRPr lang="en-US" sz="700" dirty="0"/>
          </a:p>
        </p:txBody>
      </p:sp>
      <p:sp>
        <p:nvSpPr>
          <p:cNvPr id="19" name="Text 17"/>
          <p:cNvSpPr/>
          <p:nvPr/>
        </p:nvSpPr>
        <p:spPr>
          <a:xfrm>
            <a:off x="914400" y="3806190"/>
            <a:ext cx="7315200" cy="15430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00" b="1" dirty="0">
                <a:solidFill>
                  <a:srgbClr val="0A1628"/>
                </a:solidFill>
              </a:rPr>
              <a:t>🔒 Merchant Lock-In: </a:t>
            </a:r>
            <a:pPr algn="l" indent="0" marL="0">
              <a:buNone/>
            </a:pPr>
            <a:r>
              <a:rPr lang="en-US" sz="600" dirty="0">
                <a:solidFill>
                  <a:srgbClr val="475569"/>
                </a:solidFill>
              </a:rPr>
              <a:t>Direct checkout integration = switching costs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731520" y="4320540"/>
            <a:ext cx="7680960" cy="617220"/>
          </a:xfrm>
          <a:prstGeom prst="rect">
            <a:avLst/>
          </a:prstGeom>
          <a:solidFill>
            <a:srgbClr val="0A1628"/>
          </a:solidFill>
          <a:ln w="25400">
            <a:solidFill>
              <a:srgbClr val="C9A22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31520" y="4371975"/>
            <a:ext cx="768096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9A227"/>
                </a:solidFill>
              </a:rPr>
              <a:t>Let's Talk
</a:t>
            </a:r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rejaul@nuqtapp.com
</a:t>
            </a:r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</a:rPr>
              <a:t>Dubai, UAE • Available 24/7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Nuqta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Nuqta: Investor One-Pager - $500K Pre-Seed</dc:title>
  <dc:subject>Nuqta Investor One-Pager</dc:subject>
  <dc:creator>Rejaul Karim</dc:creator>
  <cp:lastModifiedBy>Rejaul Karim</cp:lastModifiedBy>
  <cp:revision>1</cp:revision>
  <dcterms:created xsi:type="dcterms:W3CDTF">2026-01-28T14:23:41Z</dcterms:created>
  <dcterms:modified xsi:type="dcterms:W3CDTF">2026-01-28T14:23:41Z</dcterms:modified>
</cp:coreProperties>
</file>